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61" r:id="rId3"/>
    <p:sldId id="257" r:id="rId4"/>
    <p:sldId id="258" r:id="rId5"/>
    <p:sldId id="265" r:id="rId6"/>
    <p:sldId id="259" r:id="rId7"/>
    <p:sldId id="266" r:id="rId8"/>
    <p:sldId id="267" r:id="rId9"/>
    <p:sldId id="268" r:id="rId10"/>
    <p:sldId id="270" r:id="rId11"/>
    <p:sldId id="271" r:id="rId12"/>
    <p:sldId id="26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4669"/>
  </p:normalViewPr>
  <p:slideViewPr>
    <p:cSldViewPr snapToGrid="0">
      <p:cViewPr varScale="1">
        <p:scale>
          <a:sx n="72" d="100"/>
          <a:sy n="72" d="100"/>
        </p:scale>
        <p:origin x="232" y="10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7/23/26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7/23/26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7/23/26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7/23/26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7/23/26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7/23/26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7/23/26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7/23/26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7/23/26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7/23/26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7/23/26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7/23/26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legislature.vermont.gov/assets/Legislative-Reports/Act-133-report-BPG-combined.pdf"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legislature.vermont.gov/assets/Legislative-Reports/Act-133-report-BPG-combined.pdf" TargetMode="External"/><Relationship Id="rId2" Type="http://schemas.openxmlformats.org/officeDocument/2006/relationships/hyperlink" Target="https://sos.vermont.gov/elections/election-info-resources/town-meeting-local-elections/local-petitions" TargetMode="External"/><Relationship Id="rId1" Type="http://schemas.openxmlformats.org/officeDocument/2006/relationships/slideLayout" Target="../slideLayouts/slideLayout1.xml"/><Relationship Id="rId4" Type="http://schemas.openxmlformats.org/officeDocument/2006/relationships/hyperlink" Target="https://www.vlct.org/resource/australian-ballot-info-shee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s://sos.vermont.gov/elections/election-info-resources/town-meeting-local-elections/local-petitions"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sos.vermont.gov/elections/election-info-resources/town-meeting-local-elections/local-petition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38601-D93A-7062-5C94-386114A73826}"/>
              </a:ext>
            </a:extLst>
          </p:cNvPr>
          <p:cNvSpPr>
            <a:spLocks noGrp="1"/>
          </p:cNvSpPr>
          <p:nvPr>
            <p:ph type="ctrTitle"/>
          </p:nvPr>
        </p:nvSpPr>
        <p:spPr/>
        <p:txBody>
          <a:bodyPr>
            <a:normAutofit fontScale="90000"/>
          </a:bodyPr>
          <a:lstStyle/>
          <a:p>
            <a:r>
              <a:rPr lang="en-US" dirty="0"/>
              <a:t>Background on Town Meeting, Australian Ballot and voter petitions</a:t>
            </a:r>
          </a:p>
        </p:txBody>
      </p:sp>
      <p:sp>
        <p:nvSpPr>
          <p:cNvPr id="5" name="TextBox 4">
            <a:extLst>
              <a:ext uri="{FF2B5EF4-FFF2-40B4-BE49-F238E27FC236}">
                <a16:creationId xmlns:a16="http://schemas.microsoft.com/office/drawing/2014/main" id="{7F2B080F-F201-3B26-7C29-6A63946F2074}"/>
              </a:ext>
            </a:extLst>
          </p:cNvPr>
          <p:cNvSpPr txBox="1"/>
          <p:nvPr/>
        </p:nvSpPr>
        <p:spPr>
          <a:xfrm>
            <a:off x="1152939" y="6257835"/>
            <a:ext cx="11794435" cy="646331"/>
          </a:xfrm>
          <a:prstGeom prst="rect">
            <a:avLst/>
          </a:prstGeom>
          <a:noFill/>
        </p:spPr>
        <p:txBody>
          <a:bodyPr wrap="square">
            <a:spAutoFit/>
          </a:bodyPr>
          <a:lstStyle/>
          <a:p>
            <a:br>
              <a:rPr lang="en-US" sz="1800" dirty="0">
                <a:effectLst/>
                <a:latin typeface="Verdana" panose="020B0604030504040204" pitchFamily="34" charset="0"/>
              </a:rPr>
            </a:br>
            <a:endParaRPr lang="en-US" sz="1800" dirty="0">
              <a:effectLst/>
              <a:latin typeface="Verdana" panose="020B0604030504040204" pitchFamily="34" charset="0"/>
            </a:endParaRPr>
          </a:p>
        </p:txBody>
      </p:sp>
    </p:spTree>
    <p:extLst>
      <p:ext uri="{BB962C8B-B14F-4D97-AF65-F5344CB8AC3E}">
        <p14:creationId xmlns:p14="http://schemas.microsoft.com/office/powerpoint/2010/main" val="1797958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AD7C5BE-418C-4A44-91BF-28E411F75B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120" y="1559052"/>
            <a:ext cx="10271760" cy="4347972"/>
          </a:xfrm>
          <a:prstGeom prst="rect">
            <a:avLst/>
          </a:prstGeom>
          <a:solidFill>
            <a:srgbClr val="FFFFFF"/>
          </a:solidFill>
          <a:ln w="31750">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4CC46B-CBD2-276A-12F2-1B93D6C53608}"/>
              </a:ext>
            </a:extLst>
          </p:cNvPr>
          <p:cNvSpPr>
            <a:spLocks noGrp="1"/>
          </p:cNvSpPr>
          <p:nvPr>
            <p:ph type="title"/>
          </p:nvPr>
        </p:nvSpPr>
        <p:spPr>
          <a:xfrm>
            <a:off x="2231136" y="964692"/>
            <a:ext cx="7729728" cy="1188720"/>
          </a:xfrm>
          <a:ln>
            <a:solidFill>
              <a:srgbClr val="404040"/>
            </a:solidFill>
          </a:ln>
        </p:spPr>
        <p:txBody>
          <a:bodyPr vert="horz" lIns="182880" tIns="182880" rIns="182880" bIns="182880" rtlCol="0" anchor="ctr">
            <a:normAutofit/>
          </a:bodyPr>
          <a:lstStyle/>
          <a:p>
            <a:r>
              <a:rPr lang="en-US"/>
              <a:t>What is Australian Ballot Used for across Vermont?</a:t>
            </a:r>
            <a:endParaRPr lang="en-US" dirty="0"/>
          </a:p>
        </p:txBody>
      </p:sp>
      <p:pic>
        <p:nvPicPr>
          <p:cNvPr id="5" name="Picture 4" descr="A screenshot of a survey&#10;&#10;Description automatically generated">
            <a:extLst>
              <a:ext uri="{FF2B5EF4-FFF2-40B4-BE49-F238E27FC236}">
                <a16:creationId xmlns:a16="http://schemas.microsoft.com/office/drawing/2014/main" id="{696AD66C-A2F2-CC49-D9B5-1ADA48F1BBD9}"/>
              </a:ext>
            </a:extLst>
          </p:cNvPr>
          <p:cNvPicPr>
            <a:picLocks noChangeAspect="1"/>
          </p:cNvPicPr>
          <p:nvPr/>
        </p:nvPicPr>
        <p:blipFill>
          <a:blip r:embed="rId2"/>
          <a:stretch>
            <a:fillRect/>
          </a:stretch>
        </p:blipFill>
        <p:spPr>
          <a:xfrm>
            <a:off x="1444752" y="2620653"/>
            <a:ext cx="9314170" cy="2654537"/>
          </a:xfrm>
          <a:prstGeom prst="rect">
            <a:avLst/>
          </a:prstGeom>
        </p:spPr>
      </p:pic>
      <p:sp>
        <p:nvSpPr>
          <p:cNvPr id="7" name="TextBox 6">
            <a:extLst>
              <a:ext uri="{FF2B5EF4-FFF2-40B4-BE49-F238E27FC236}">
                <a16:creationId xmlns:a16="http://schemas.microsoft.com/office/drawing/2014/main" id="{EFA63118-110A-A284-05C9-DF711BD3DF11}"/>
              </a:ext>
            </a:extLst>
          </p:cNvPr>
          <p:cNvSpPr txBox="1"/>
          <p:nvPr/>
        </p:nvSpPr>
        <p:spPr>
          <a:xfrm>
            <a:off x="1444752" y="6189599"/>
            <a:ext cx="10140287" cy="369332"/>
          </a:xfrm>
          <a:prstGeom prst="rect">
            <a:avLst/>
          </a:prstGeom>
          <a:noFill/>
        </p:spPr>
        <p:txBody>
          <a:bodyPr wrap="square">
            <a:spAutoFit/>
          </a:bodyPr>
          <a:lstStyle/>
          <a:p>
            <a:pPr lvl="1"/>
            <a:r>
              <a:rPr lang="en-US" sz="1800" dirty="0">
                <a:effectLst/>
                <a:latin typeface="+mj-lt"/>
                <a:hlinkClick r:id="rId3">
                  <a:extLst>
                    <a:ext uri="{A12FA001-AC4F-418D-AE19-62706E023703}">
                      <ahyp:hlinkClr xmlns:ahyp="http://schemas.microsoft.com/office/drawing/2018/hyperlinkcolor" val="tx"/>
                    </a:ext>
                  </a:extLst>
                </a:hlinkClick>
              </a:rPr>
              <a:t>https://legislature.vermont.gov/assets/Legislative-Reports/Act-133-report-BPG-combined.pdf</a:t>
            </a:r>
            <a:r>
              <a:rPr lang="en-US" sz="1800" dirty="0">
                <a:effectLst/>
                <a:latin typeface="+mj-lt"/>
              </a:rPr>
              <a:t> </a:t>
            </a:r>
          </a:p>
        </p:txBody>
      </p:sp>
    </p:spTree>
    <p:extLst>
      <p:ext uri="{BB962C8B-B14F-4D97-AF65-F5344CB8AC3E}">
        <p14:creationId xmlns:p14="http://schemas.microsoft.com/office/powerpoint/2010/main" val="1579398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9EA9C-7451-DC3A-05BD-88C93975F39D}"/>
              </a:ext>
            </a:extLst>
          </p:cNvPr>
          <p:cNvSpPr>
            <a:spLocks noGrp="1"/>
          </p:cNvSpPr>
          <p:nvPr>
            <p:ph type="title"/>
          </p:nvPr>
        </p:nvSpPr>
        <p:spPr>
          <a:xfrm>
            <a:off x="2231136" y="223284"/>
            <a:ext cx="7729728" cy="1188720"/>
          </a:xfrm>
        </p:spPr>
        <p:txBody>
          <a:bodyPr/>
          <a:lstStyle/>
          <a:p>
            <a:r>
              <a:rPr lang="en-US" dirty="0"/>
              <a:t>Monkton Voting History: </a:t>
            </a:r>
            <a:br>
              <a:rPr lang="en-US" dirty="0"/>
            </a:br>
            <a:r>
              <a:rPr lang="en-US" dirty="0"/>
              <a:t>2015 Town Meeting </a:t>
            </a:r>
          </a:p>
        </p:txBody>
      </p:sp>
      <p:pic>
        <p:nvPicPr>
          <p:cNvPr id="5" name="Content Placeholder 4">
            <a:extLst>
              <a:ext uri="{FF2B5EF4-FFF2-40B4-BE49-F238E27FC236}">
                <a16:creationId xmlns:a16="http://schemas.microsoft.com/office/drawing/2014/main" id="{ACDCE28D-3E94-14D0-A475-76C5B42A0D7D}"/>
              </a:ext>
            </a:extLst>
          </p:cNvPr>
          <p:cNvPicPr>
            <a:picLocks noGrp="1" noChangeAspect="1"/>
          </p:cNvPicPr>
          <p:nvPr>
            <p:ph idx="1"/>
          </p:nvPr>
        </p:nvPicPr>
        <p:blipFill>
          <a:blip r:embed="rId2"/>
          <a:stretch>
            <a:fillRect/>
          </a:stretch>
        </p:blipFill>
        <p:spPr>
          <a:xfrm>
            <a:off x="2231136" y="1560582"/>
            <a:ext cx="7729728" cy="5173848"/>
          </a:xfrm>
        </p:spPr>
      </p:pic>
    </p:spTree>
    <p:extLst>
      <p:ext uri="{BB962C8B-B14F-4D97-AF65-F5344CB8AC3E}">
        <p14:creationId xmlns:p14="http://schemas.microsoft.com/office/powerpoint/2010/main" val="38498282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1FA2D72-CC25-4AC3-CC11-FE4CBE8CC5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9EB8FE-4B88-ECF3-C2C3-DC0594802305}"/>
              </a:ext>
            </a:extLst>
          </p:cNvPr>
          <p:cNvSpPr>
            <a:spLocks noGrp="1"/>
          </p:cNvSpPr>
          <p:nvPr>
            <p:ph type="ctrTitle"/>
          </p:nvPr>
        </p:nvSpPr>
        <p:spPr>
          <a:xfrm>
            <a:off x="1600200" y="242164"/>
            <a:ext cx="8991600" cy="985934"/>
          </a:xfrm>
        </p:spPr>
        <p:txBody>
          <a:bodyPr/>
          <a:lstStyle/>
          <a:p>
            <a:r>
              <a:rPr lang="en-US" dirty="0"/>
              <a:t>Resources</a:t>
            </a:r>
          </a:p>
        </p:txBody>
      </p:sp>
      <p:sp>
        <p:nvSpPr>
          <p:cNvPr id="3" name="TextBox 2">
            <a:extLst>
              <a:ext uri="{FF2B5EF4-FFF2-40B4-BE49-F238E27FC236}">
                <a16:creationId xmlns:a16="http://schemas.microsoft.com/office/drawing/2014/main" id="{17A4AE8B-69A0-6381-E037-A188C68EF775}"/>
              </a:ext>
            </a:extLst>
          </p:cNvPr>
          <p:cNvSpPr txBox="1"/>
          <p:nvPr/>
        </p:nvSpPr>
        <p:spPr>
          <a:xfrm>
            <a:off x="231913" y="1430559"/>
            <a:ext cx="11728174" cy="4832092"/>
          </a:xfrm>
          <a:prstGeom prst="rect">
            <a:avLst/>
          </a:prstGeom>
          <a:noFill/>
        </p:spPr>
        <p:txBody>
          <a:bodyPr wrap="square" rtlCol="0">
            <a:spAutoFit/>
          </a:bodyPr>
          <a:lstStyle/>
          <a:p>
            <a:pPr rtl="0">
              <a:buFont typeface="Arial" panose="020B0604020202020204" pitchFamily="34" charset="0"/>
              <a:buChar char="•"/>
            </a:pPr>
            <a:r>
              <a:rPr lang="en-US" sz="2200" dirty="0">
                <a:solidFill>
                  <a:schemeClr val="bg1"/>
                </a:solidFill>
                <a:effectLst/>
                <a:latin typeface="+mj-lt"/>
              </a:rPr>
              <a:t>For help on drafting correct language for petitions, consult the Secretary of State Municipal Division.</a:t>
            </a:r>
          </a:p>
          <a:p>
            <a:pPr lvl="1">
              <a:buFont typeface="Arial" panose="020B0604020202020204" pitchFamily="34" charset="0"/>
              <a:buChar char="•"/>
            </a:pPr>
            <a:r>
              <a:rPr lang="en-US" sz="2200" dirty="0">
                <a:solidFill>
                  <a:schemeClr val="bg1"/>
                </a:solidFill>
                <a:effectLst/>
                <a:latin typeface="+mj-lt"/>
              </a:rPr>
              <a:t>Jenny R. Prosser, General Counsel &amp; Director, 802-828-9130, </a:t>
            </a:r>
            <a:r>
              <a:rPr lang="en-US" sz="2200" dirty="0" err="1">
                <a:solidFill>
                  <a:schemeClr val="bg1"/>
                </a:solidFill>
                <a:effectLst/>
                <a:latin typeface="+mj-lt"/>
              </a:rPr>
              <a:t>sos.municipal@vermont.gov</a:t>
            </a:r>
            <a:endParaRPr lang="en-US" sz="2200" dirty="0">
              <a:solidFill>
                <a:schemeClr val="bg1"/>
              </a:solidFill>
              <a:effectLst/>
              <a:latin typeface="+mj-lt"/>
            </a:endParaRPr>
          </a:p>
          <a:p>
            <a:pPr rtl="0">
              <a:buFont typeface="Arial" panose="020B0604020202020204" pitchFamily="34" charset="0"/>
              <a:buChar char="•"/>
            </a:pPr>
            <a:endParaRPr lang="en-US" sz="2200" b="1" dirty="0">
              <a:solidFill>
                <a:schemeClr val="bg1"/>
              </a:solidFill>
              <a:effectLst/>
              <a:latin typeface="+mj-lt"/>
            </a:endParaRPr>
          </a:p>
          <a:p>
            <a:pPr rtl="0">
              <a:buFont typeface="Arial" panose="020B0604020202020204" pitchFamily="34" charset="0"/>
              <a:buChar char="•"/>
            </a:pPr>
            <a:r>
              <a:rPr lang="en-US" sz="2200" b="1" dirty="0">
                <a:solidFill>
                  <a:schemeClr val="bg1"/>
                </a:solidFill>
                <a:effectLst/>
                <a:latin typeface="+mj-lt"/>
              </a:rPr>
              <a:t>Vermont Secretary of State Page on Local Petitions</a:t>
            </a:r>
            <a:r>
              <a:rPr lang="en-US" sz="2200" dirty="0">
                <a:solidFill>
                  <a:schemeClr val="bg1"/>
                </a:solidFill>
                <a:effectLst/>
                <a:latin typeface="+mj-lt"/>
              </a:rPr>
              <a:t>:</a:t>
            </a:r>
          </a:p>
          <a:p>
            <a:pPr lvl="1">
              <a:buFont typeface="Arial" panose="020B0604020202020204" pitchFamily="34" charset="0"/>
              <a:buChar char="•"/>
            </a:pPr>
            <a:r>
              <a:rPr lang="en-US" sz="2200" dirty="0">
                <a:solidFill>
                  <a:schemeClr val="bg1"/>
                </a:solidFill>
                <a:effectLst/>
                <a:latin typeface="+mj-lt"/>
              </a:rPr>
              <a:t> </a:t>
            </a:r>
            <a:r>
              <a:rPr lang="en-US" sz="2200" dirty="0">
                <a:solidFill>
                  <a:schemeClr val="bg1"/>
                </a:solidFill>
                <a:effectLst/>
                <a:latin typeface="+mj-lt"/>
                <a:hlinkClick r:id="rId2">
                  <a:extLst>
                    <a:ext uri="{A12FA001-AC4F-418D-AE19-62706E023703}">
                      <ahyp:hlinkClr xmlns:ahyp="http://schemas.microsoft.com/office/drawing/2018/hyperlinkcolor" val="tx"/>
                    </a:ext>
                  </a:extLst>
                </a:hlinkClick>
              </a:rPr>
              <a:t>https://sos.vermont.gov/elections/election-info-resources/town-meeting-local-elections/local-petitions</a:t>
            </a:r>
            <a:br>
              <a:rPr lang="en-US" sz="2200" dirty="0">
                <a:solidFill>
                  <a:schemeClr val="bg1"/>
                </a:solidFill>
                <a:effectLst/>
                <a:latin typeface="+mj-lt"/>
              </a:rPr>
            </a:br>
            <a:endParaRPr lang="en-US" sz="2200" dirty="0">
              <a:solidFill>
                <a:schemeClr val="bg1"/>
              </a:solidFill>
              <a:effectLst/>
              <a:latin typeface="+mj-lt"/>
            </a:endParaRPr>
          </a:p>
          <a:p>
            <a:pPr rtl="0">
              <a:buFont typeface="Arial" panose="020B0604020202020204" pitchFamily="34" charset="0"/>
              <a:buChar char="•"/>
            </a:pPr>
            <a:r>
              <a:rPr lang="en-US" sz="2200" b="1" dirty="0">
                <a:solidFill>
                  <a:schemeClr val="bg1"/>
                </a:solidFill>
                <a:effectLst/>
                <a:latin typeface="+mj-lt"/>
              </a:rPr>
              <a:t>Vermont Secretary of State Act 133 Report: </a:t>
            </a:r>
          </a:p>
          <a:p>
            <a:pPr lvl="1">
              <a:buFont typeface="Arial" panose="020B0604020202020204" pitchFamily="34" charset="0"/>
              <a:buChar char="•"/>
            </a:pPr>
            <a:r>
              <a:rPr lang="en-US" sz="2200" dirty="0">
                <a:solidFill>
                  <a:schemeClr val="bg1"/>
                </a:solidFill>
                <a:effectLst/>
                <a:latin typeface="+mj-lt"/>
                <a:hlinkClick r:id="rId3">
                  <a:extLst>
                    <a:ext uri="{A12FA001-AC4F-418D-AE19-62706E023703}">
                      <ahyp:hlinkClr xmlns:ahyp="http://schemas.microsoft.com/office/drawing/2018/hyperlinkcolor" val="tx"/>
                    </a:ext>
                  </a:extLst>
                </a:hlinkClick>
              </a:rPr>
              <a:t>https://legislature.vermont.gov/assets/Legislative-Reports/Act-133-report-BPG-combined.pdf</a:t>
            </a:r>
            <a:r>
              <a:rPr lang="en-US" sz="2200" dirty="0">
                <a:solidFill>
                  <a:schemeClr val="bg1"/>
                </a:solidFill>
                <a:effectLst/>
                <a:latin typeface="+mj-lt"/>
              </a:rPr>
              <a:t> </a:t>
            </a:r>
          </a:p>
          <a:p>
            <a:pPr rtl="0"/>
            <a:endParaRPr lang="en-US" sz="2200" dirty="0">
              <a:solidFill>
                <a:schemeClr val="bg1"/>
              </a:solidFill>
              <a:effectLst/>
              <a:latin typeface="+mj-lt"/>
            </a:endParaRPr>
          </a:p>
          <a:p>
            <a:pPr rtl="0">
              <a:buFont typeface="Arial" panose="020B0604020202020204" pitchFamily="34" charset="0"/>
              <a:buChar char="•"/>
            </a:pPr>
            <a:r>
              <a:rPr lang="en-US" sz="2200" b="1" dirty="0">
                <a:solidFill>
                  <a:schemeClr val="bg1"/>
                </a:solidFill>
                <a:effectLst/>
                <a:latin typeface="+mj-lt"/>
              </a:rPr>
              <a:t>Vermont League of Cities and Towns Resource on Australian Ballot</a:t>
            </a:r>
            <a:r>
              <a:rPr lang="en-US" sz="2200" b="1" dirty="0">
                <a:solidFill>
                  <a:schemeClr val="bg1"/>
                </a:solidFill>
                <a:latin typeface="+mj-lt"/>
              </a:rPr>
              <a:t> &amp; Petitions</a:t>
            </a:r>
            <a:endParaRPr lang="en-US" sz="2200" dirty="0">
              <a:solidFill>
                <a:schemeClr val="bg1"/>
              </a:solidFill>
              <a:effectLst/>
              <a:latin typeface="+mj-lt"/>
            </a:endParaRPr>
          </a:p>
          <a:p>
            <a:pPr lvl="1">
              <a:buFont typeface="Arial" panose="020B0604020202020204" pitchFamily="34" charset="0"/>
              <a:buChar char="•"/>
            </a:pPr>
            <a:r>
              <a:rPr lang="en-US" sz="2200" dirty="0">
                <a:solidFill>
                  <a:schemeClr val="bg1"/>
                </a:solidFill>
                <a:effectLst/>
                <a:latin typeface="+mj-lt"/>
                <a:hlinkClick r:id="rId4">
                  <a:extLst>
                    <a:ext uri="{A12FA001-AC4F-418D-AE19-62706E023703}">
                      <ahyp:hlinkClr xmlns:ahyp="http://schemas.microsoft.com/office/drawing/2018/hyperlinkcolor" val="tx"/>
                    </a:ext>
                  </a:extLst>
                </a:hlinkClick>
              </a:rPr>
              <a:t>https://www.vlct.org/resource/voter-backed-petitions-faqs?check_logged_in=1</a:t>
            </a:r>
          </a:p>
          <a:p>
            <a:pPr lvl="1">
              <a:buFont typeface="Arial" panose="020B0604020202020204" pitchFamily="34" charset="0"/>
              <a:buChar char="•"/>
            </a:pPr>
            <a:r>
              <a:rPr lang="en-US" sz="2200" dirty="0">
                <a:solidFill>
                  <a:schemeClr val="bg1"/>
                </a:solidFill>
                <a:effectLst/>
                <a:latin typeface="+mj-lt"/>
                <a:hlinkClick r:id="rId4">
                  <a:extLst>
                    <a:ext uri="{A12FA001-AC4F-418D-AE19-62706E023703}">
                      <ahyp:hlinkClr xmlns:ahyp="http://schemas.microsoft.com/office/drawing/2018/hyperlinkcolor" val="tx"/>
                    </a:ext>
                  </a:extLst>
                </a:hlinkClick>
              </a:rPr>
              <a:t>https://www.vlct.org/resource/australian-ballot-info-sheet</a:t>
            </a:r>
            <a:br>
              <a:rPr lang="en-US" sz="2200" dirty="0">
                <a:solidFill>
                  <a:schemeClr val="bg1"/>
                </a:solidFill>
                <a:effectLst/>
                <a:latin typeface="+mj-lt"/>
              </a:rPr>
            </a:br>
            <a:endParaRPr lang="en-US" sz="2200" dirty="0">
              <a:solidFill>
                <a:schemeClr val="bg1"/>
              </a:solidFill>
              <a:effectLst/>
              <a:latin typeface="+mj-lt"/>
            </a:endParaRPr>
          </a:p>
        </p:txBody>
      </p:sp>
      <p:sp>
        <p:nvSpPr>
          <p:cNvPr id="5" name="TextBox 4">
            <a:extLst>
              <a:ext uri="{FF2B5EF4-FFF2-40B4-BE49-F238E27FC236}">
                <a16:creationId xmlns:a16="http://schemas.microsoft.com/office/drawing/2014/main" id="{B000D884-EBE5-241A-B155-D1512BA603DD}"/>
              </a:ext>
            </a:extLst>
          </p:cNvPr>
          <p:cNvSpPr txBox="1"/>
          <p:nvPr/>
        </p:nvSpPr>
        <p:spPr>
          <a:xfrm>
            <a:off x="954157" y="6429908"/>
            <a:ext cx="10204173" cy="646331"/>
          </a:xfrm>
          <a:prstGeom prst="rect">
            <a:avLst/>
          </a:prstGeom>
          <a:noFill/>
        </p:spPr>
        <p:txBody>
          <a:bodyPr wrap="square">
            <a:spAutoFit/>
          </a:bodyPr>
          <a:lstStyle/>
          <a:p>
            <a:r>
              <a:rPr lang="en-US" sz="1800" dirty="0">
                <a:effectLst/>
                <a:latin typeface="Verdana" panose="020B0604030504040204" pitchFamily="34" charset="0"/>
              </a:rPr>
              <a:t>*I want to make clear that I am not an attorney and am not providing legal advice.*</a:t>
            </a:r>
            <a:br>
              <a:rPr lang="en-US" sz="1800" dirty="0">
                <a:effectLst/>
                <a:latin typeface="Verdana" panose="020B0604030504040204" pitchFamily="34" charset="0"/>
              </a:rPr>
            </a:br>
            <a:endParaRPr lang="en-US" sz="1800" dirty="0">
              <a:effectLst/>
              <a:latin typeface="Verdana" panose="020B0604030504040204" pitchFamily="34" charset="0"/>
            </a:endParaRPr>
          </a:p>
        </p:txBody>
      </p:sp>
    </p:spTree>
    <p:extLst>
      <p:ext uri="{BB962C8B-B14F-4D97-AF65-F5344CB8AC3E}">
        <p14:creationId xmlns:p14="http://schemas.microsoft.com/office/powerpoint/2010/main" val="696544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9152ADD-5ECD-CC82-429E-ACD441E286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898F99-65AC-5DA0-8BDC-304B953D6C0F}"/>
              </a:ext>
            </a:extLst>
          </p:cNvPr>
          <p:cNvSpPr>
            <a:spLocks noGrp="1"/>
          </p:cNvSpPr>
          <p:nvPr>
            <p:ph type="ctrTitle"/>
          </p:nvPr>
        </p:nvSpPr>
        <p:spPr>
          <a:xfrm>
            <a:off x="1488688" y="289581"/>
            <a:ext cx="8991600" cy="1580162"/>
          </a:xfrm>
        </p:spPr>
        <p:txBody>
          <a:bodyPr/>
          <a:lstStyle/>
          <a:p>
            <a:r>
              <a:rPr lang="en-US" dirty="0"/>
              <a:t>VLCT</a:t>
            </a:r>
          </a:p>
        </p:txBody>
      </p:sp>
      <p:sp>
        <p:nvSpPr>
          <p:cNvPr id="3" name="Title 1">
            <a:extLst>
              <a:ext uri="{FF2B5EF4-FFF2-40B4-BE49-F238E27FC236}">
                <a16:creationId xmlns:a16="http://schemas.microsoft.com/office/drawing/2014/main" id="{6F53EB80-EF95-C54D-13A9-5082CDC348BC}"/>
              </a:ext>
            </a:extLst>
          </p:cNvPr>
          <p:cNvSpPr txBox="1">
            <a:spLocks/>
          </p:cNvSpPr>
          <p:nvPr/>
        </p:nvSpPr>
        <p:spPr bwMode="blackWhite">
          <a:xfrm>
            <a:off x="308517" y="2337330"/>
            <a:ext cx="11574966" cy="3925228"/>
          </a:xfrm>
          <a:prstGeom prst="rect">
            <a:avLst/>
          </a:prstGeom>
          <a:solidFill>
            <a:srgbClr val="FFFFFF"/>
          </a:solidFill>
          <a:ln w="38100" cap="sq">
            <a:solidFill>
              <a:srgbClr val="404040"/>
            </a:solidFill>
            <a:miter lim="800000"/>
          </a:ln>
        </p:spPr>
        <p:txBody>
          <a:bodyPr vert="horz" lIns="274320" tIns="182880" rIns="274320" bIns="182880" rtlCol="0" anchor="ctr" anchorCtr="1">
            <a:noAutofit/>
          </a:bodyPr>
          <a:lstStyle>
            <a:lvl1pPr algn="ctr" defTabSz="914400" rtl="0" eaLnBrk="1" latinLnBrk="0" hangingPunct="1">
              <a:lnSpc>
                <a:spcPct val="90000"/>
              </a:lnSpc>
              <a:spcBef>
                <a:spcPct val="0"/>
              </a:spcBef>
              <a:buNone/>
              <a:defRPr sz="3800" kern="1200" cap="all" spc="200" baseline="0">
                <a:solidFill>
                  <a:srgbClr val="262626"/>
                </a:solidFill>
                <a:latin typeface="+mj-lt"/>
                <a:ea typeface="+mj-ea"/>
                <a:cs typeface="+mj-cs"/>
              </a:defRPr>
            </a:lvl1pPr>
          </a:lstStyle>
          <a:p>
            <a:pPr marL="342900" indent="-342900" algn="l">
              <a:buFont typeface="Arial" panose="020B0604020202020204" pitchFamily="34" charset="0"/>
              <a:buChar char="•"/>
            </a:pPr>
            <a:r>
              <a:rPr lang="en-US" sz="2400" dirty="0"/>
              <a:t>The Vermont League of Cities and Towns (VLCT) is a non-partisan, nonprofit organization that provides legal guidance, training, and legislative advocacy to Vermont’s municipalities.</a:t>
            </a:r>
          </a:p>
          <a:p>
            <a:pPr marL="342900" indent="-342900" algn="l">
              <a:buFont typeface="Arial" panose="020B0604020202020204" pitchFamily="34" charset="0"/>
              <a:buChar char="•"/>
            </a:pPr>
            <a:endParaRPr lang="en-US" sz="2400" dirty="0"/>
          </a:p>
          <a:p>
            <a:pPr marL="342900" indent="-342900" algn="l">
              <a:buFont typeface="Arial" panose="020B0604020202020204" pitchFamily="34" charset="0"/>
              <a:buChar char="•"/>
            </a:pPr>
            <a:r>
              <a:rPr lang="en-US" sz="2400" dirty="0"/>
              <a:t>Selectboard reached out to the Vermont League of Cities and Towns for guidance on the relevant Vermont laws and procedures for how to handle VOTER BACKED petitions of this sort. </a:t>
            </a:r>
          </a:p>
          <a:p>
            <a:pPr algn="l"/>
            <a:endParaRPr lang="en-US" sz="2400" dirty="0"/>
          </a:p>
        </p:txBody>
      </p:sp>
    </p:spTree>
    <p:extLst>
      <p:ext uri="{BB962C8B-B14F-4D97-AF65-F5344CB8AC3E}">
        <p14:creationId xmlns:p14="http://schemas.microsoft.com/office/powerpoint/2010/main" val="1065676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442DB39-2C0C-25B8-9F42-348A2B176B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2A3939-5A29-6572-A4C0-FB15A87443CC}"/>
              </a:ext>
            </a:extLst>
          </p:cNvPr>
          <p:cNvSpPr>
            <a:spLocks noGrp="1"/>
          </p:cNvSpPr>
          <p:nvPr>
            <p:ph type="ctrTitle"/>
          </p:nvPr>
        </p:nvSpPr>
        <p:spPr>
          <a:xfrm>
            <a:off x="453483" y="591397"/>
            <a:ext cx="11285034" cy="1645920"/>
          </a:xfrm>
        </p:spPr>
        <p:txBody>
          <a:bodyPr/>
          <a:lstStyle/>
          <a:p>
            <a:r>
              <a:rPr lang="en-US" dirty="0"/>
              <a:t>Vermont </a:t>
            </a:r>
            <a:r>
              <a:rPr lang="en-US" dirty="0" err="1"/>
              <a:t>StatuTE</a:t>
            </a:r>
            <a:r>
              <a:rPr lang="en-US" dirty="0"/>
              <a:t>: Australian Ballot</a:t>
            </a:r>
          </a:p>
        </p:txBody>
      </p:sp>
      <p:pic>
        <p:nvPicPr>
          <p:cNvPr id="8" name="Picture 7">
            <a:extLst>
              <a:ext uri="{FF2B5EF4-FFF2-40B4-BE49-F238E27FC236}">
                <a16:creationId xmlns:a16="http://schemas.microsoft.com/office/drawing/2014/main" id="{A43D13A2-755F-870E-6E46-BCC4483758C8}"/>
              </a:ext>
            </a:extLst>
          </p:cNvPr>
          <p:cNvPicPr>
            <a:picLocks noChangeAspect="1"/>
          </p:cNvPicPr>
          <p:nvPr/>
        </p:nvPicPr>
        <p:blipFill>
          <a:blip r:embed="rId2"/>
          <a:stretch>
            <a:fillRect/>
          </a:stretch>
        </p:blipFill>
        <p:spPr>
          <a:xfrm>
            <a:off x="684773" y="2683565"/>
            <a:ext cx="11053744" cy="3583038"/>
          </a:xfrm>
          <a:prstGeom prst="rect">
            <a:avLst/>
          </a:prstGeom>
        </p:spPr>
      </p:pic>
    </p:spTree>
    <p:extLst>
      <p:ext uri="{BB962C8B-B14F-4D97-AF65-F5344CB8AC3E}">
        <p14:creationId xmlns:p14="http://schemas.microsoft.com/office/powerpoint/2010/main" val="2800676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1C212E4-50F8-B147-04CF-B70015E702F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1712A971-EA69-1571-18FD-FF31C1C51B44}"/>
              </a:ext>
            </a:extLst>
          </p:cNvPr>
          <p:cNvSpPr txBox="1"/>
          <p:nvPr/>
        </p:nvSpPr>
        <p:spPr>
          <a:xfrm>
            <a:off x="437321" y="2044104"/>
            <a:ext cx="10774017" cy="3785652"/>
          </a:xfrm>
          <a:prstGeom prst="rect">
            <a:avLst/>
          </a:prstGeom>
          <a:noFill/>
        </p:spPr>
        <p:txBody>
          <a:bodyPr wrap="square">
            <a:spAutoFit/>
          </a:bodyPr>
          <a:lstStyle/>
          <a:p>
            <a:r>
              <a:rPr lang="en-US" sz="2400" dirty="0">
                <a:solidFill>
                  <a:schemeClr val="bg1"/>
                </a:solidFill>
              </a:rPr>
              <a:t>VLCT confirmed that this petition would </a:t>
            </a:r>
            <a:r>
              <a:rPr lang="en-US" sz="2400" u="sng" dirty="0">
                <a:solidFill>
                  <a:schemeClr val="bg1"/>
                </a:solidFill>
              </a:rPr>
              <a:t>not</a:t>
            </a:r>
            <a:r>
              <a:rPr lang="en-US" sz="2400" dirty="0">
                <a:solidFill>
                  <a:schemeClr val="bg1"/>
                </a:solidFill>
              </a:rPr>
              <a:t> be considered at the November election, because it is neither an annual meeting nor is it a special meeting as outlined in statute.  For the petition to be valid, it must choose how the request will be considered by the voters:</a:t>
            </a:r>
          </a:p>
          <a:p>
            <a:endParaRPr lang="en-US" sz="2400" dirty="0">
              <a:solidFill>
                <a:schemeClr val="bg1"/>
              </a:solidFill>
            </a:endParaRPr>
          </a:p>
          <a:p>
            <a:pPr marL="342900" indent="-342900">
              <a:buFont typeface="Arial" panose="020B0604020202020204" pitchFamily="34" charset="0"/>
              <a:buChar char="•"/>
            </a:pPr>
            <a:r>
              <a:rPr lang="en-US" sz="2400" dirty="0">
                <a:solidFill>
                  <a:schemeClr val="bg1"/>
                </a:solidFill>
              </a:rPr>
              <a:t>1) At town meeting (floor vote)</a:t>
            </a:r>
          </a:p>
          <a:p>
            <a:endParaRPr lang="en-US" sz="2400" dirty="0">
              <a:solidFill>
                <a:schemeClr val="bg1"/>
              </a:solidFill>
            </a:endParaRPr>
          </a:p>
          <a:p>
            <a:pPr marL="342900" indent="-342900">
              <a:buFont typeface="Arial" panose="020B0604020202020204" pitchFamily="34" charset="0"/>
              <a:buChar char="•"/>
            </a:pPr>
            <a:r>
              <a:rPr lang="en-US" sz="2400" dirty="0">
                <a:solidFill>
                  <a:schemeClr val="bg1"/>
                </a:solidFill>
              </a:rPr>
              <a:t>2) At special town meeting (floor vote)</a:t>
            </a:r>
          </a:p>
          <a:p>
            <a:pPr marL="342900" indent="-342900">
              <a:buFont typeface="Arial" panose="020B0604020202020204" pitchFamily="34" charset="0"/>
              <a:buChar char="•"/>
            </a:pPr>
            <a:endParaRPr lang="en-US" sz="2400" dirty="0">
              <a:solidFill>
                <a:schemeClr val="bg1"/>
              </a:solidFill>
            </a:endParaRPr>
          </a:p>
          <a:p>
            <a:endParaRPr lang="en-US" sz="2400" dirty="0">
              <a:solidFill>
                <a:schemeClr val="bg1"/>
              </a:solidFill>
            </a:endParaRPr>
          </a:p>
        </p:txBody>
      </p:sp>
      <p:sp>
        <p:nvSpPr>
          <p:cNvPr id="7" name="Title 1">
            <a:extLst>
              <a:ext uri="{FF2B5EF4-FFF2-40B4-BE49-F238E27FC236}">
                <a16:creationId xmlns:a16="http://schemas.microsoft.com/office/drawing/2014/main" id="{0B3C63F4-DC4A-FEA6-86AD-1CC4E6949CC9}"/>
              </a:ext>
            </a:extLst>
          </p:cNvPr>
          <p:cNvSpPr>
            <a:spLocks noGrp="1"/>
          </p:cNvSpPr>
          <p:nvPr>
            <p:ph type="ctrTitle"/>
          </p:nvPr>
        </p:nvSpPr>
        <p:spPr>
          <a:xfrm>
            <a:off x="604961" y="289581"/>
            <a:ext cx="10774017" cy="1525967"/>
          </a:xfrm>
        </p:spPr>
        <p:txBody>
          <a:bodyPr/>
          <a:lstStyle/>
          <a:p>
            <a:r>
              <a:rPr lang="en-US" dirty="0"/>
              <a:t>Options for Petition Consideration</a:t>
            </a:r>
          </a:p>
        </p:txBody>
      </p:sp>
    </p:spTree>
    <p:extLst>
      <p:ext uri="{BB962C8B-B14F-4D97-AF65-F5344CB8AC3E}">
        <p14:creationId xmlns:p14="http://schemas.microsoft.com/office/powerpoint/2010/main" val="1494039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D1AEA80-FCD9-7A88-020C-D66453FF9D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BA0698-72A4-52E3-B686-91355C3AA387}"/>
              </a:ext>
            </a:extLst>
          </p:cNvPr>
          <p:cNvSpPr>
            <a:spLocks noGrp="1"/>
          </p:cNvSpPr>
          <p:nvPr>
            <p:ph type="ctrTitle"/>
          </p:nvPr>
        </p:nvSpPr>
        <p:spPr>
          <a:xfrm>
            <a:off x="1600200" y="453212"/>
            <a:ext cx="8991600" cy="1157224"/>
          </a:xfrm>
        </p:spPr>
        <p:txBody>
          <a:bodyPr/>
          <a:lstStyle/>
          <a:p>
            <a:r>
              <a:rPr lang="en-US" dirty="0"/>
              <a:t>SPECIAL MEETING</a:t>
            </a:r>
          </a:p>
        </p:txBody>
      </p:sp>
      <p:pic>
        <p:nvPicPr>
          <p:cNvPr id="4" name="Picture 3" descr="A screenshot of a ballot&#10;&#10;Description automatically generated">
            <a:extLst>
              <a:ext uri="{FF2B5EF4-FFF2-40B4-BE49-F238E27FC236}">
                <a16:creationId xmlns:a16="http://schemas.microsoft.com/office/drawing/2014/main" id="{34AD2CDF-EE33-80F0-0083-F3A1E0628654}"/>
              </a:ext>
            </a:extLst>
          </p:cNvPr>
          <p:cNvPicPr>
            <a:picLocks noChangeAspect="1"/>
          </p:cNvPicPr>
          <p:nvPr/>
        </p:nvPicPr>
        <p:blipFill>
          <a:blip r:embed="rId2"/>
          <a:stretch>
            <a:fillRect/>
          </a:stretch>
        </p:blipFill>
        <p:spPr>
          <a:xfrm>
            <a:off x="2067339" y="1917144"/>
            <a:ext cx="8169965" cy="4680820"/>
          </a:xfrm>
          <a:prstGeom prst="rect">
            <a:avLst/>
          </a:prstGeom>
        </p:spPr>
      </p:pic>
    </p:spTree>
    <p:extLst>
      <p:ext uri="{BB962C8B-B14F-4D97-AF65-F5344CB8AC3E}">
        <p14:creationId xmlns:p14="http://schemas.microsoft.com/office/powerpoint/2010/main" val="2255602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F55A8B1-52F5-2988-FF8E-B9DE6E6E9F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AC82B5-3CD8-6008-EBDA-6610D981052D}"/>
              </a:ext>
            </a:extLst>
          </p:cNvPr>
          <p:cNvSpPr>
            <a:spLocks noGrp="1"/>
          </p:cNvSpPr>
          <p:nvPr>
            <p:ph type="ctrTitle"/>
          </p:nvPr>
        </p:nvSpPr>
        <p:spPr>
          <a:xfrm>
            <a:off x="1600200" y="180257"/>
            <a:ext cx="8991600" cy="1645920"/>
          </a:xfrm>
        </p:spPr>
        <p:txBody>
          <a:bodyPr/>
          <a:lstStyle/>
          <a:p>
            <a:r>
              <a:rPr lang="en-US" dirty="0"/>
              <a:t>Petitions for Annual Meeting</a:t>
            </a:r>
          </a:p>
        </p:txBody>
      </p:sp>
      <p:sp>
        <p:nvSpPr>
          <p:cNvPr id="5" name="TextBox 4">
            <a:extLst>
              <a:ext uri="{FF2B5EF4-FFF2-40B4-BE49-F238E27FC236}">
                <a16:creationId xmlns:a16="http://schemas.microsoft.com/office/drawing/2014/main" id="{D9B5A91F-64F5-6D97-3804-D2A20164F549}"/>
              </a:ext>
            </a:extLst>
          </p:cNvPr>
          <p:cNvSpPr txBox="1"/>
          <p:nvPr/>
        </p:nvSpPr>
        <p:spPr>
          <a:xfrm>
            <a:off x="357116" y="2333767"/>
            <a:ext cx="11477767" cy="1754326"/>
          </a:xfrm>
          <a:prstGeom prst="rect">
            <a:avLst/>
          </a:prstGeom>
          <a:noFill/>
        </p:spPr>
        <p:txBody>
          <a:bodyPr wrap="square" rtlCol="0">
            <a:spAutoFit/>
          </a:bodyPr>
          <a:lstStyle/>
          <a:p>
            <a:pPr algn="l"/>
            <a:endParaRPr lang="en-US" b="1" i="0" dirty="0">
              <a:solidFill>
                <a:srgbClr val="1B1B1B"/>
              </a:solidFill>
              <a:effectLst/>
              <a:latin typeface="Source Sans Pro Web"/>
            </a:endParaRPr>
          </a:p>
          <a:p>
            <a:pPr algn="l"/>
            <a:r>
              <a:rPr lang="en-US" b="0" i="0" dirty="0">
                <a:solidFill>
                  <a:srgbClr val="1B1B1B"/>
                </a:solidFill>
                <a:effectLst/>
                <a:latin typeface="Source Sans Pro Web"/>
              </a:rPr>
              <a:t>The petition must contain signatures of five percent of the voters requesting placement of articles on the warning for annual meeting and must be received by the selectboard or the school board at least 47 days prior to town meeting. (17 V.S.A. §2642(a)(3)(A).)</a:t>
            </a:r>
          </a:p>
          <a:p>
            <a:pPr algn="l"/>
            <a:endParaRPr lang="en-US" dirty="0">
              <a:solidFill>
                <a:srgbClr val="1B1B1B"/>
              </a:solidFill>
              <a:latin typeface="Source Sans Pro Web"/>
            </a:endParaRPr>
          </a:p>
          <a:p>
            <a:pPr algn="l"/>
            <a:r>
              <a:rPr lang="en-US" b="0" i="0" dirty="0">
                <a:solidFill>
                  <a:srgbClr val="1B1B1B"/>
                </a:solidFill>
                <a:effectLst/>
                <a:latin typeface="Source Sans Pro Web"/>
                <a:hlinkClick r:id="rId2"/>
              </a:rPr>
              <a:t>https://sos.vermont.gov/elections/election-info-resources/town-meeting-local-elections/local-petitions</a:t>
            </a:r>
            <a:r>
              <a:rPr lang="en-US" b="0" i="0" dirty="0">
                <a:solidFill>
                  <a:srgbClr val="1B1B1B"/>
                </a:solidFill>
                <a:effectLst/>
                <a:latin typeface="Source Sans Pro Web"/>
              </a:rPr>
              <a:t> </a:t>
            </a:r>
          </a:p>
        </p:txBody>
      </p:sp>
    </p:spTree>
    <p:extLst>
      <p:ext uri="{BB962C8B-B14F-4D97-AF65-F5344CB8AC3E}">
        <p14:creationId xmlns:p14="http://schemas.microsoft.com/office/powerpoint/2010/main" val="437746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B1239-AEA3-7B64-660D-547C86AB076F}"/>
              </a:ext>
            </a:extLst>
          </p:cNvPr>
          <p:cNvSpPr>
            <a:spLocks noGrp="1"/>
          </p:cNvSpPr>
          <p:nvPr>
            <p:ph type="title"/>
          </p:nvPr>
        </p:nvSpPr>
        <p:spPr/>
        <p:txBody>
          <a:bodyPr/>
          <a:lstStyle/>
          <a:p>
            <a:r>
              <a:rPr lang="en-US" dirty="0"/>
              <a:t>Petitions for Special </a:t>
            </a:r>
            <a:r>
              <a:rPr lang="en-US" dirty="0" err="1"/>
              <a:t>MEeting</a:t>
            </a:r>
            <a:endParaRPr lang="en-US" dirty="0"/>
          </a:p>
        </p:txBody>
      </p:sp>
      <p:sp>
        <p:nvSpPr>
          <p:cNvPr id="3" name="Content Placeholder 2">
            <a:extLst>
              <a:ext uri="{FF2B5EF4-FFF2-40B4-BE49-F238E27FC236}">
                <a16:creationId xmlns:a16="http://schemas.microsoft.com/office/drawing/2014/main" id="{DA108D92-CF51-232B-77E9-0D3D93FB828C}"/>
              </a:ext>
            </a:extLst>
          </p:cNvPr>
          <p:cNvSpPr>
            <a:spLocks noGrp="1"/>
          </p:cNvSpPr>
          <p:nvPr>
            <p:ph idx="1"/>
          </p:nvPr>
        </p:nvSpPr>
        <p:spPr/>
        <p:txBody>
          <a:bodyPr>
            <a:noAutofit/>
          </a:bodyPr>
          <a:lstStyle/>
          <a:p>
            <a:pPr algn="l">
              <a:buFont typeface="Arial" panose="020B0604020202020204" pitchFamily="34" charset="0"/>
              <a:buChar char="•"/>
            </a:pPr>
            <a:r>
              <a:rPr lang="en-US" sz="2400" b="0" i="0" dirty="0">
                <a:solidFill>
                  <a:srgbClr val="1B1B1B"/>
                </a:solidFill>
                <a:effectLst/>
                <a:latin typeface="Source Sans Pro Web"/>
              </a:rPr>
              <a:t>Petitions for special meetings may be turned into the town clerk at anytime and must contain signatures of five percent of the voters. 17 V.S.A. §2643(a)</a:t>
            </a:r>
          </a:p>
          <a:p>
            <a:pPr algn="l">
              <a:buFont typeface="Arial" panose="020B0604020202020204" pitchFamily="34" charset="0"/>
              <a:buChar char="•"/>
            </a:pPr>
            <a:r>
              <a:rPr lang="en-US" sz="2400" b="0" i="0" dirty="0">
                <a:solidFill>
                  <a:srgbClr val="1B1B1B"/>
                </a:solidFill>
                <a:effectLst/>
                <a:latin typeface="Source Sans Pro Web"/>
              </a:rPr>
              <a:t>Once found to conform, a special meeting shall be warned within 60 days of the receipt of the petition by the clerk. 17 V.S.A. §2643(a)</a:t>
            </a:r>
          </a:p>
          <a:p>
            <a:pPr marL="0" indent="0">
              <a:buNone/>
            </a:pPr>
            <a:endParaRPr lang="en-US" sz="2400" dirty="0"/>
          </a:p>
          <a:p>
            <a:pPr marL="0" indent="0">
              <a:buNone/>
            </a:pPr>
            <a:r>
              <a:rPr lang="en-US" sz="2400" dirty="0">
                <a:hlinkClick r:id="rId2"/>
              </a:rPr>
              <a:t>https://sos.vermont.gov/elections/election-info-resources/town-meeting-local-elections/local-petitions</a:t>
            </a:r>
            <a:r>
              <a:rPr lang="en-US" sz="2400" dirty="0"/>
              <a:t> </a:t>
            </a:r>
          </a:p>
        </p:txBody>
      </p:sp>
    </p:spTree>
    <p:extLst>
      <p:ext uri="{BB962C8B-B14F-4D97-AF65-F5344CB8AC3E}">
        <p14:creationId xmlns:p14="http://schemas.microsoft.com/office/powerpoint/2010/main" val="4076710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A0348-4B51-6F91-1488-844F82F5A52D}"/>
              </a:ext>
            </a:extLst>
          </p:cNvPr>
          <p:cNvSpPr>
            <a:spLocks noGrp="1"/>
          </p:cNvSpPr>
          <p:nvPr>
            <p:ph type="title"/>
          </p:nvPr>
        </p:nvSpPr>
        <p:spPr/>
        <p:txBody>
          <a:bodyPr/>
          <a:lstStyle/>
          <a:p>
            <a:r>
              <a:rPr lang="en-US" dirty="0"/>
              <a:t>Rules for All Petitions</a:t>
            </a:r>
          </a:p>
        </p:txBody>
      </p:sp>
      <p:sp>
        <p:nvSpPr>
          <p:cNvPr id="5" name="TextBox 4">
            <a:extLst>
              <a:ext uri="{FF2B5EF4-FFF2-40B4-BE49-F238E27FC236}">
                <a16:creationId xmlns:a16="http://schemas.microsoft.com/office/drawing/2014/main" id="{8096DFF9-B336-E072-628D-07D6751CCAEA}"/>
              </a:ext>
            </a:extLst>
          </p:cNvPr>
          <p:cNvSpPr txBox="1"/>
          <p:nvPr/>
        </p:nvSpPr>
        <p:spPr>
          <a:xfrm>
            <a:off x="736979" y="2944969"/>
            <a:ext cx="11068334" cy="3139321"/>
          </a:xfrm>
          <a:prstGeom prst="rect">
            <a:avLst/>
          </a:prstGeom>
          <a:noFill/>
        </p:spPr>
        <p:txBody>
          <a:bodyPr wrap="square">
            <a:spAutoFit/>
          </a:bodyPr>
          <a:lstStyle/>
          <a:p>
            <a:pPr algn="l">
              <a:buFont typeface="Arial" panose="020B0604020202020204" pitchFamily="34" charset="0"/>
              <a:buChar char="•"/>
            </a:pPr>
            <a:r>
              <a:rPr lang="en-US" b="0" i="0" dirty="0">
                <a:solidFill>
                  <a:srgbClr val="1B1B1B"/>
                </a:solidFill>
                <a:effectLst/>
                <a:latin typeface="Source Sans Pro Web"/>
              </a:rPr>
              <a:t>The petition language must appear on each page on which signatures are collected. 17 V.S.A. §2642(a)(3)(C)(ii)</a:t>
            </a:r>
          </a:p>
          <a:p>
            <a:pPr algn="l">
              <a:buFont typeface="Arial" panose="020B0604020202020204" pitchFamily="34" charset="0"/>
              <a:buChar char="•"/>
            </a:pPr>
            <a:endParaRPr lang="en-US" dirty="0">
              <a:solidFill>
                <a:srgbClr val="1B1B1B"/>
              </a:solidFill>
              <a:latin typeface="Source Sans Pro Web"/>
            </a:endParaRPr>
          </a:p>
          <a:p>
            <a:pPr algn="l">
              <a:buFont typeface="Arial" panose="020B0604020202020204" pitchFamily="34" charset="0"/>
              <a:buChar char="•"/>
            </a:pPr>
            <a:endParaRPr lang="en-US" b="0" i="0" dirty="0">
              <a:solidFill>
                <a:srgbClr val="1B1B1B"/>
              </a:solidFill>
              <a:effectLst/>
              <a:latin typeface="Source Sans Pro Web"/>
            </a:endParaRPr>
          </a:p>
          <a:p>
            <a:pPr algn="l">
              <a:buFont typeface="Arial" panose="020B0604020202020204" pitchFamily="34" charset="0"/>
              <a:buChar char="•"/>
            </a:pPr>
            <a:r>
              <a:rPr lang="en-US" b="0" i="0" dirty="0">
                <a:solidFill>
                  <a:srgbClr val="1B1B1B"/>
                </a:solidFill>
                <a:effectLst/>
                <a:latin typeface="Source Sans Pro Web"/>
              </a:rPr>
              <a:t>The petition must contain the printed name, signature, and street address of each voter who signed the petition. 17 V.S.A. §2642(a)(3)(C)(iii)</a:t>
            </a:r>
          </a:p>
          <a:p>
            <a:pPr algn="l">
              <a:buFont typeface="Arial" panose="020B0604020202020204" pitchFamily="34" charset="0"/>
              <a:buChar char="•"/>
            </a:pPr>
            <a:endParaRPr lang="en-US" b="0" i="0" dirty="0">
              <a:solidFill>
                <a:srgbClr val="1B1B1B"/>
              </a:solidFill>
              <a:effectLst/>
              <a:latin typeface="Source Sans Pro Web"/>
            </a:endParaRPr>
          </a:p>
          <a:p>
            <a:pPr algn="l">
              <a:buFont typeface="Arial" panose="020B0604020202020204" pitchFamily="34" charset="0"/>
              <a:buChar char="•"/>
            </a:pPr>
            <a:r>
              <a:rPr lang="en-US" b="0" i="0" dirty="0">
                <a:solidFill>
                  <a:srgbClr val="1B1B1B"/>
                </a:solidFill>
                <a:effectLst/>
                <a:latin typeface="Source Sans Pro Web"/>
              </a:rPr>
              <a:t>Petitions may contain more than one proposed article. 17 V.S.A. §2642(a)(3)(C)(</a:t>
            </a:r>
            <a:r>
              <a:rPr lang="en-US" b="0" i="0" dirty="0" err="1">
                <a:solidFill>
                  <a:srgbClr val="1B1B1B"/>
                </a:solidFill>
                <a:effectLst/>
                <a:latin typeface="Source Sans Pro Web"/>
              </a:rPr>
              <a:t>i</a:t>
            </a:r>
            <a:r>
              <a:rPr lang="en-US" b="0" i="0" dirty="0">
                <a:solidFill>
                  <a:srgbClr val="1B1B1B"/>
                </a:solidFill>
                <a:effectLst/>
                <a:latin typeface="Source Sans Pro Web"/>
              </a:rPr>
              <a:t>)</a:t>
            </a:r>
          </a:p>
          <a:p>
            <a:pPr algn="l">
              <a:buFont typeface="Arial" panose="020B0604020202020204" pitchFamily="34" charset="0"/>
              <a:buChar char="•"/>
            </a:pPr>
            <a:endParaRPr lang="en-US" dirty="0">
              <a:solidFill>
                <a:srgbClr val="1B1B1B"/>
              </a:solidFill>
              <a:latin typeface="Source Sans Pro Web"/>
            </a:endParaRPr>
          </a:p>
          <a:p>
            <a:pPr algn="l"/>
            <a:endParaRPr lang="en-US" b="0" i="0" dirty="0">
              <a:solidFill>
                <a:srgbClr val="1B1B1B"/>
              </a:solidFill>
              <a:effectLst/>
              <a:latin typeface="Source Sans Pro Web"/>
            </a:endParaRPr>
          </a:p>
          <a:p>
            <a:pPr algn="l">
              <a:buFont typeface="Arial" panose="020B0604020202020204" pitchFamily="34" charset="0"/>
              <a:buChar char="•"/>
            </a:pPr>
            <a:r>
              <a:rPr lang="en-US" dirty="0">
                <a:solidFill>
                  <a:srgbClr val="1B1B1B"/>
                </a:solidFill>
                <a:latin typeface="Source Sans Pro Web"/>
              </a:rPr>
              <a:t>The Monkton Town Clerk verifies the signatures on the petition. </a:t>
            </a:r>
            <a:endParaRPr lang="en-US" b="0" i="0" dirty="0">
              <a:solidFill>
                <a:srgbClr val="1B1B1B"/>
              </a:solidFill>
              <a:effectLst/>
              <a:latin typeface="Source Sans Pro Web"/>
            </a:endParaRPr>
          </a:p>
        </p:txBody>
      </p:sp>
    </p:spTree>
    <p:extLst>
      <p:ext uri="{BB962C8B-B14F-4D97-AF65-F5344CB8AC3E}">
        <p14:creationId xmlns:p14="http://schemas.microsoft.com/office/powerpoint/2010/main" val="35207238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B9CF3-2A4E-53B9-14C7-EFE582E2A4AB}"/>
              </a:ext>
            </a:extLst>
          </p:cNvPr>
          <p:cNvSpPr>
            <a:spLocks noGrp="1"/>
          </p:cNvSpPr>
          <p:nvPr>
            <p:ph type="title"/>
          </p:nvPr>
        </p:nvSpPr>
        <p:spPr/>
        <p:txBody>
          <a:bodyPr/>
          <a:lstStyle/>
          <a:p>
            <a:r>
              <a:rPr lang="en-US" dirty="0"/>
              <a:t>General Information from Vermont Secretary of State</a:t>
            </a:r>
          </a:p>
        </p:txBody>
      </p:sp>
      <p:sp>
        <p:nvSpPr>
          <p:cNvPr id="3" name="Content Placeholder 2">
            <a:extLst>
              <a:ext uri="{FF2B5EF4-FFF2-40B4-BE49-F238E27FC236}">
                <a16:creationId xmlns:a16="http://schemas.microsoft.com/office/drawing/2014/main" id="{A59DBE94-F002-12C6-BF45-77E6AD16CB78}"/>
              </a:ext>
            </a:extLst>
          </p:cNvPr>
          <p:cNvSpPr>
            <a:spLocks noGrp="1"/>
          </p:cNvSpPr>
          <p:nvPr>
            <p:ph idx="1"/>
          </p:nvPr>
        </p:nvSpPr>
        <p:spPr>
          <a:xfrm>
            <a:off x="245659" y="2638044"/>
            <a:ext cx="10426889" cy="3101983"/>
          </a:xfrm>
        </p:spPr>
        <p:txBody>
          <a:bodyPr>
            <a:noAutofit/>
          </a:bodyPr>
          <a:lstStyle/>
          <a:p>
            <a:pPr marL="742950" lvl="1" indent="-285750">
              <a:buFont typeface="Arial" panose="020B0604020202020204" pitchFamily="34" charset="0"/>
              <a:buChar char="•"/>
            </a:pPr>
            <a:r>
              <a:rPr lang="en-US" sz="2400" dirty="0">
                <a:effectLst/>
                <a:latin typeface="Helvetica Neue" panose="02000503000000020004" pitchFamily="2" charset="0"/>
              </a:rPr>
              <a:t>~ 30% of municipalities (77 total) </a:t>
            </a:r>
            <a:r>
              <a:rPr lang="en-US" sz="2400" u="sng" dirty="0">
                <a:effectLst/>
                <a:latin typeface="Helvetica Neue" panose="02000503000000020004" pitchFamily="2" charset="0"/>
              </a:rPr>
              <a:t>do use </a:t>
            </a:r>
            <a:r>
              <a:rPr lang="en-US" sz="2400" dirty="0">
                <a:effectLst/>
                <a:latin typeface="Helvetica Neue" panose="02000503000000020004" pitchFamily="2" charset="0"/>
              </a:rPr>
              <a:t>Australian Ballot to vote on officers, the town budget, AND public questions. </a:t>
            </a:r>
          </a:p>
          <a:p>
            <a:pPr marL="742950" lvl="1" indent="-285750">
              <a:buFont typeface="Arial" panose="020B0604020202020204" pitchFamily="34" charset="0"/>
              <a:buChar char="•"/>
            </a:pPr>
            <a:r>
              <a:rPr lang="en-US" sz="2400" dirty="0">
                <a:effectLst/>
                <a:latin typeface="Helvetica Neue" panose="02000503000000020004" pitchFamily="2" charset="0"/>
              </a:rPr>
              <a:t>~ 30% of municipalities (73 total) </a:t>
            </a:r>
            <a:r>
              <a:rPr lang="en-US" sz="2400" u="sng" dirty="0">
                <a:effectLst/>
                <a:latin typeface="Helvetica Neue" panose="02000503000000020004" pitchFamily="2" charset="0"/>
              </a:rPr>
              <a:t>do not use </a:t>
            </a:r>
            <a:r>
              <a:rPr lang="en-US" sz="2400" dirty="0">
                <a:effectLst/>
                <a:latin typeface="Helvetica Neue" panose="02000503000000020004" pitchFamily="2" charset="0"/>
              </a:rPr>
              <a:t>Australian Ballot for </a:t>
            </a:r>
            <a:r>
              <a:rPr lang="en-US" sz="2400" u="sng" dirty="0">
                <a:effectLst/>
                <a:latin typeface="Helvetica Neue" panose="02000503000000020004" pitchFamily="2" charset="0"/>
              </a:rPr>
              <a:t>any</a:t>
            </a:r>
            <a:r>
              <a:rPr lang="en-US" sz="2400" dirty="0">
                <a:effectLst/>
                <a:latin typeface="Helvetica Neue" panose="02000503000000020004" pitchFamily="2" charset="0"/>
              </a:rPr>
              <a:t> of the three types of votes, conducting all business from the floor. </a:t>
            </a:r>
          </a:p>
          <a:p>
            <a:pPr marL="742950" lvl="1" indent="-285750">
              <a:buFont typeface="Arial" panose="020B0604020202020204" pitchFamily="34" charset="0"/>
              <a:buChar char="•"/>
            </a:pPr>
            <a:r>
              <a:rPr lang="en-US" sz="2400" dirty="0">
                <a:effectLst/>
                <a:latin typeface="Helvetica Neue" panose="02000503000000020004" pitchFamily="2" charset="0"/>
              </a:rPr>
              <a:t>~ 40% of municipalities (94 total) use Australian Ballot for one or two of the three types of votes, conducting some business from the floor.</a:t>
            </a:r>
          </a:p>
          <a:p>
            <a:pPr marL="742950" lvl="1" indent="-285750">
              <a:buFont typeface="Arial" panose="020B0604020202020204" pitchFamily="34" charset="0"/>
              <a:buChar char="•"/>
            </a:pPr>
            <a:endParaRPr lang="en-US" sz="2400" dirty="0">
              <a:latin typeface="Helvetica Neue" panose="02000503000000020004" pitchFamily="2" charset="0"/>
            </a:endParaRPr>
          </a:p>
          <a:p>
            <a:pPr marL="742950" lvl="1" indent="-285750">
              <a:buFont typeface="Arial" panose="020B0604020202020204" pitchFamily="34" charset="0"/>
              <a:buChar char="•"/>
            </a:pPr>
            <a:r>
              <a:rPr lang="en-US" sz="2400" dirty="0">
                <a:effectLst/>
                <a:latin typeface="Helvetica Neue" panose="02000503000000020004" pitchFamily="2" charset="0"/>
              </a:rPr>
              <a:t>Monkton is a part of the “40%.”  </a:t>
            </a:r>
          </a:p>
        </p:txBody>
      </p:sp>
    </p:spTree>
    <p:extLst>
      <p:ext uri="{BB962C8B-B14F-4D97-AF65-F5344CB8AC3E}">
        <p14:creationId xmlns:p14="http://schemas.microsoft.com/office/powerpoint/2010/main" val="3380590925"/>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268</TotalTime>
  <Words>719</Words>
  <Application>Microsoft Macintosh PowerPoint</Application>
  <PresentationFormat>Widescreen</PresentationFormat>
  <Paragraphs>56</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Gill Sans MT</vt:lpstr>
      <vt:lpstr>Helvetica Neue</vt:lpstr>
      <vt:lpstr>Source Sans Pro Web</vt:lpstr>
      <vt:lpstr>Verdana</vt:lpstr>
      <vt:lpstr>Parcel</vt:lpstr>
      <vt:lpstr>Background on Town Meeting, Australian Ballot and voter petitions</vt:lpstr>
      <vt:lpstr>VLCT</vt:lpstr>
      <vt:lpstr>Vermont StatuTE: Australian Ballot</vt:lpstr>
      <vt:lpstr>Options for Petition Consideration</vt:lpstr>
      <vt:lpstr>SPECIAL MEETING</vt:lpstr>
      <vt:lpstr>Petitions for Annual Meeting</vt:lpstr>
      <vt:lpstr>Petitions for Special MEeting</vt:lpstr>
      <vt:lpstr>Rules for All Petitions</vt:lpstr>
      <vt:lpstr>General Information from Vermont Secretary of State</vt:lpstr>
      <vt:lpstr>What is Australian Ballot Used for across Vermont?</vt:lpstr>
      <vt:lpstr>Monkton Voting History:  2015 Town Meeting </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Sam Peisch</dc:creator>
  <cp:lastModifiedBy>Sam Peisch</cp:lastModifiedBy>
  <cp:revision>20</cp:revision>
  <dcterms:created xsi:type="dcterms:W3CDTF">2026-07-22T14:09:25Z</dcterms:created>
  <dcterms:modified xsi:type="dcterms:W3CDTF">2026-07-23T17:14:00Z</dcterms:modified>
</cp:coreProperties>
</file>